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1"/>
  </p:normalViewPr>
  <p:slideViewPr>
    <p:cSldViewPr snapToGrid="0" snapToObjects="1">
      <p:cViewPr varScale="1">
        <p:scale>
          <a:sx n="106" d="100"/>
          <a:sy n="106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0CED-09B4-244B-815C-7574F3022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AB4EF-E216-7D41-8B90-315C6448F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4588-B9E8-E84F-9806-F57854E9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3DE02-374C-9B41-9C17-7C165257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009A3-A60E-7342-AD70-A52D51FB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0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DE8F-FA71-234A-A2E0-EB72589F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6FFE1-E8BD-464F-A920-CE46D1DD7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8FBA-8300-D748-8B35-4CAAC6A4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DA288-5998-DB4E-8C7C-B2DD4C2B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4013-7822-7C4F-AC4F-AF2C414B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3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13214-2F8F-C848-BD5A-5AF7BD89B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A526D-4679-FE46-A086-1DD824CDB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0A116-648F-A14B-8CFA-CA43AA3D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72001-1FA2-8147-9D07-43EC1D8F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D4617-0EA1-D74B-A539-1B3D8085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0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7FA5-A628-2A4B-AD54-7C5EFD36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03DE3-6FBC-3746-AE39-86C484B5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6C75-F85D-7049-BA0F-2D926AAB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0D7FF-5E05-C74B-8097-3552FC95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7454B-F554-F44C-B84B-ED102057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6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9BB2-56D4-094F-A96A-776DE899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E00D2-7129-294F-9DA7-4F39490B3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E51A0-B2C5-844E-9AA3-9D83A48A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25E06-B419-8845-90A1-7A337F29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57AAF-655B-7547-8D77-5D5F085F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9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A48F-B3D5-6147-8C0D-AEF1AABD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12F78-9B89-FC46-BAF7-7F166EC76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90B63-B035-9F4F-B571-99C37A733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277D8-103C-AF4C-9832-8C845F56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B60AD-04D3-7948-84D9-C10454A4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CEDA8-70D6-7E46-9533-058D96AB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DDBF-5005-884A-9B80-E8AEB518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6746D-49E1-E34B-A813-9FD437EA4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6CD82-D558-3341-A2F0-B4400BBC3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D8FDE-A86D-7441-A066-9FACB2B17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ED3D6-A9D8-A645-8DC1-0C19EA8E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25807-25D1-EB4A-8706-5C4D006F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DF3CC-F839-7B44-BB8A-940C6951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325EA-BCE2-C548-8247-1F59B01A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B979-081C-A24E-AC10-FA223815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15BC2-CBEE-AE40-A9F4-B6D561F6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3B35D-9A97-B144-A040-423A91AA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1092A-4994-A248-8905-AE749DD0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7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9AB06-3A72-444C-8D2D-5DCB5956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3F94D-A95C-3346-856B-8BB4B2F7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0618E-923A-E548-ADF3-69A67D3E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633D-7591-BA4F-90E0-75A87908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1575-4587-1C4C-B830-71C61DC0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3DC7B-0C6B-5E44-BC48-EBE84A5A8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A93BB-9ED5-7140-B7B5-12EFE268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DFA8D-3666-7142-A932-6E0CA4A9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90E8F-A744-F941-81B5-D5553D43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CAB4-E8D6-E349-89CF-14CB5A9A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BE4F0-78B2-7846-8A24-64D9AC7D1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6ACB8-BB4D-FE41-8A7D-EA9E633C7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2B601-6F73-EA4B-AB0B-D46A6A71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176A2-E897-9B40-9AF3-3F2EEB41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BDFEC-1373-4A4C-BF4A-68883B3F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30343-785A-E945-8E40-77806A98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2BCED-FE3D-C546-A30D-29C81804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66164-D17B-6A4E-8AC2-F5A720739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043E-4864-8B4A-B818-A7B74AEF3B08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0D0D6-B89C-C248-AA66-DB78E1285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7D5B8-0368-7E4F-B7B9-1B2EA8F4E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C07B-4499-5841-AD72-E3107AC9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13C1C9-697D-C243-A5A4-C822DEE0765D}"/>
              </a:ext>
            </a:extLst>
          </p:cNvPr>
          <p:cNvGrpSpPr/>
          <p:nvPr/>
        </p:nvGrpSpPr>
        <p:grpSpPr>
          <a:xfrm>
            <a:off x="1559067" y="433159"/>
            <a:ext cx="8857599" cy="6003528"/>
            <a:chOff x="-1" y="538824"/>
            <a:chExt cx="9142413" cy="61965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3791C1-CB1E-E04B-8B0C-FFBB3E942F81}"/>
                </a:ext>
              </a:extLst>
            </p:cNvPr>
            <p:cNvSpPr/>
            <p:nvPr/>
          </p:nvSpPr>
          <p:spPr bwMode="auto">
            <a:xfrm>
              <a:off x="-1" y="4797546"/>
              <a:ext cx="9142413" cy="18578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0821B151-A784-194B-9505-2D01EEEC10E2}"/>
                </a:ext>
              </a:extLst>
            </p:cNvPr>
            <p:cNvSpPr/>
            <p:nvPr/>
          </p:nvSpPr>
          <p:spPr>
            <a:xfrm rot="5400000">
              <a:off x="4278302" y="4381518"/>
              <a:ext cx="871998" cy="3762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915AA91E-A796-1440-9E2E-91C44E55FE5B}"/>
                </a:ext>
              </a:extLst>
            </p:cNvPr>
            <p:cNvSpPr/>
            <p:nvPr/>
          </p:nvSpPr>
          <p:spPr>
            <a:xfrm rot="16200000">
              <a:off x="4275308" y="2977965"/>
              <a:ext cx="871998" cy="3762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F9E27009-7C67-9A4C-A27A-05388B16EA14}"/>
                </a:ext>
              </a:extLst>
            </p:cNvPr>
            <p:cNvSpPr/>
            <p:nvPr/>
          </p:nvSpPr>
          <p:spPr>
            <a:xfrm rot="19102680" flipH="1" flipV="1">
              <a:off x="2589257" y="4541685"/>
              <a:ext cx="658603" cy="3762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7F6BDB02-4416-674D-8C41-D61808D1552F}"/>
                </a:ext>
              </a:extLst>
            </p:cNvPr>
            <p:cNvSpPr/>
            <p:nvPr/>
          </p:nvSpPr>
          <p:spPr>
            <a:xfrm flipH="1">
              <a:off x="2484678" y="3678185"/>
              <a:ext cx="658603" cy="3762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119AA49A-9D67-8643-8C06-5A3D502546C7}"/>
                </a:ext>
              </a:extLst>
            </p:cNvPr>
            <p:cNvSpPr/>
            <p:nvPr/>
          </p:nvSpPr>
          <p:spPr>
            <a:xfrm rot="2497320" flipH="1">
              <a:off x="2562799" y="2762363"/>
              <a:ext cx="658603" cy="3762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615363EB-40B8-3748-9461-6912CC916B87}"/>
                </a:ext>
              </a:extLst>
            </p:cNvPr>
            <p:cNvSpPr/>
            <p:nvPr/>
          </p:nvSpPr>
          <p:spPr>
            <a:xfrm rot="2497320" flipV="1">
              <a:off x="6236143" y="4557225"/>
              <a:ext cx="658603" cy="3762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4B8CF31E-2A61-E14F-BAB0-C1487966C059}"/>
                </a:ext>
              </a:extLst>
            </p:cNvPr>
            <p:cNvSpPr/>
            <p:nvPr/>
          </p:nvSpPr>
          <p:spPr>
            <a:xfrm>
              <a:off x="6299485" y="3683231"/>
              <a:ext cx="658603" cy="3762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41E65978-48D4-6249-BF5E-746E22079280}"/>
                </a:ext>
              </a:extLst>
            </p:cNvPr>
            <p:cNvSpPr/>
            <p:nvPr/>
          </p:nvSpPr>
          <p:spPr>
            <a:xfrm rot="19102680">
              <a:off x="6209685" y="2777903"/>
              <a:ext cx="658603" cy="3762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1684F050-B71A-1F40-8641-376081573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04955" y="5312221"/>
              <a:ext cx="1497697" cy="135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C83CFB2E-BC3B-884F-80E6-295549D89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6334" b="2826"/>
            <a:stretch/>
          </p:blipFill>
          <p:spPr bwMode="auto">
            <a:xfrm>
              <a:off x="3531493" y="5337288"/>
              <a:ext cx="2422652" cy="130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6643EEA-98FA-C040-B659-91B0945CC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6924636" y="780041"/>
              <a:ext cx="1858335" cy="191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" descr="D:\Kaylie's Documents\Mirkin lab- PhD research\For Chad\DARPA 2012\Hollow Silica SNA blue DNA0022.tif">
              <a:extLst>
                <a:ext uri="{FF2B5EF4-FFF2-40B4-BE49-F238E27FC236}">
                  <a16:creationId xmlns:a16="http://schemas.microsoft.com/office/drawing/2014/main" id="{EAB968CD-1E2D-584A-A136-172863A77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21684" r="7399"/>
            <a:stretch>
              <a:fillRect/>
            </a:stretch>
          </p:blipFill>
          <p:spPr bwMode="auto">
            <a:xfrm>
              <a:off x="709418" y="2934120"/>
              <a:ext cx="1604185" cy="1696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9" descr="http://pubs.acs.org/appl/literatum/publisher/achs/journals/content/jacsat/2011/jacsat.2011.133.issue-24/ja203375n/production/images/large/ja-2011-03375n_0003.jpeg">
              <a:extLst>
                <a:ext uri="{FF2B5EF4-FFF2-40B4-BE49-F238E27FC236}">
                  <a16:creationId xmlns:a16="http://schemas.microsoft.com/office/drawing/2014/main" id="{65C4DBFB-2B20-9B4B-9BF0-03D77A5BD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75771" b="41737"/>
            <a:stretch>
              <a:fillRect/>
            </a:stretch>
          </p:blipFill>
          <p:spPr bwMode="auto">
            <a:xfrm>
              <a:off x="750018" y="5240718"/>
              <a:ext cx="1522984" cy="1494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8F7471AE-5D51-5F4D-B609-9B64A6306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4915" y="4946491"/>
              <a:ext cx="2835806" cy="38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Coordination Polymer</a:t>
              </a:r>
            </a:p>
          </p:txBody>
        </p:sp>
        <p:pic>
          <p:nvPicPr>
            <p:cNvPr id="20" name="Picture 17">
              <a:extLst>
                <a:ext uri="{FF2B5EF4-FFF2-40B4-BE49-F238E27FC236}">
                  <a16:creationId xmlns:a16="http://schemas.microsoft.com/office/drawing/2014/main" id="{DD59EBEF-2A58-7B4C-9628-0FE18937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7111" y="872741"/>
              <a:ext cx="1828800" cy="174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6">
              <a:extLst>
                <a:ext uri="{FF2B5EF4-FFF2-40B4-BE49-F238E27FC236}">
                  <a16:creationId xmlns:a16="http://schemas.microsoft.com/office/drawing/2014/main" id="{28500CD6-6E6D-7643-A5A7-8D0CF234B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 l="15741" t="4233" r="15697" b="5891"/>
            <a:stretch>
              <a:fillRect/>
            </a:stretch>
          </p:blipFill>
          <p:spPr bwMode="auto">
            <a:xfrm>
              <a:off x="3910305" y="1072805"/>
              <a:ext cx="1665027" cy="1636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Wes\Desktop\liposome SNA3.png">
              <a:extLst>
                <a:ext uri="{FF2B5EF4-FFF2-40B4-BE49-F238E27FC236}">
                  <a16:creationId xmlns:a16="http://schemas.microsoft.com/office/drawing/2014/main" id="{788B6532-097C-3A41-BB21-BC043CCC5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103" y="3084950"/>
              <a:ext cx="1563401" cy="15634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F6F757-9AF5-854D-9002-879BF1222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4849" y="4946491"/>
              <a:ext cx="1820407" cy="38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Protein</a:t>
              </a:r>
            </a:p>
          </p:txBody>
        </p:sp>
        <p:pic>
          <p:nvPicPr>
            <p:cNvPr id="24" name="Picture 3" descr="C:\Personal Files\Research Files\Projects\ABC Lattices\Figures\Figures for Thesis\Figure 1a copy.jpg">
              <a:extLst>
                <a:ext uri="{FF2B5EF4-FFF2-40B4-BE49-F238E27FC236}">
                  <a16:creationId xmlns:a16="http://schemas.microsoft.com/office/drawing/2014/main" id="{DA830359-7D75-3649-85D6-F135622F7B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6"/>
            <a:stretch/>
          </p:blipFill>
          <p:spPr bwMode="auto">
            <a:xfrm>
              <a:off x="3104847" y="3123820"/>
              <a:ext cx="3241550" cy="1430843"/>
            </a:xfrm>
            <a:prstGeom prst="rect">
              <a:avLst/>
            </a:prstGeom>
            <a:noFill/>
            <a:ln w="57150" cmpd="sng"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0819FB-6698-AE48-B681-F40203D4D7B8}"/>
                </a:ext>
              </a:extLst>
            </p:cNvPr>
            <p:cNvSpPr txBox="1"/>
            <p:nvPr/>
          </p:nvSpPr>
          <p:spPr>
            <a:xfrm>
              <a:off x="3486910" y="538824"/>
              <a:ext cx="2414316" cy="603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Generalizable Core 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(Au,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CdSe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Pd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Fe</a:t>
              </a:r>
              <a:r>
                <a:rPr lang="en-US" sz="1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)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1CDDA5-C18A-9048-8212-7D747E08F840}"/>
                </a:ext>
              </a:extLst>
            </p:cNvPr>
            <p:cNvSpPr txBox="1"/>
            <p:nvPr/>
          </p:nvSpPr>
          <p:spPr>
            <a:xfrm>
              <a:off x="1096112" y="538824"/>
              <a:ext cx="733296" cy="381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Gold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B0F1BA-287E-2441-8B6F-BB016252256D}"/>
                </a:ext>
              </a:extLst>
            </p:cNvPr>
            <p:cNvSpPr txBox="1"/>
            <p:nvPr/>
          </p:nvSpPr>
          <p:spPr>
            <a:xfrm>
              <a:off x="7312660" y="538824"/>
              <a:ext cx="984786" cy="381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Micelle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503575-4365-6949-9A49-E697D8431276}"/>
                </a:ext>
              </a:extLst>
            </p:cNvPr>
            <p:cNvSpPr txBox="1"/>
            <p:nvPr/>
          </p:nvSpPr>
          <p:spPr>
            <a:xfrm>
              <a:off x="1143461" y="269803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Silica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F09A8754-73C8-C14C-89D1-891E15B14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4849" y="2698036"/>
              <a:ext cx="1820407" cy="38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Liposome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0AF448-E256-5945-B082-049E2FBE4821}"/>
                </a:ext>
              </a:extLst>
            </p:cNvPr>
            <p:cNvSpPr txBox="1"/>
            <p:nvPr/>
          </p:nvSpPr>
          <p:spPr>
            <a:xfrm>
              <a:off x="3128365" y="3425869"/>
              <a:ext cx="3198931" cy="3812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Spherical Nucleic Acid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34D268-49AE-CB44-9989-79CB6C5DBBE5}"/>
                </a:ext>
              </a:extLst>
            </p:cNvPr>
            <p:cNvSpPr/>
            <p:nvPr/>
          </p:nvSpPr>
          <p:spPr>
            <a:xfrm>
              <a:off x="3085607" y="3103201"/>
              <a:ext cx="3285018" cy="1479974"/>
            </a:xfrm>
            <a:prstGeom prst="rect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0D377554-FCCA-2742-A885-3D3AC7DC3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07" y="4946491"/>
              <a:ext cx="2835806" cy="38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Cross-Linked Polymer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1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2018-03-01T16:24:30Z</dcterms:created>
  <dcterms:modified xsi:type="dcterms:W3CDTF">2018-03-01T16:25:06Z</dcterms:modified>
</cp:coreProperties>
</file>